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Average"/>
      <p:regular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336941f9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336941f9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336941f91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336941f91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336941f91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336941f91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336941f91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336941f9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336941f9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336941f9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336941f9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336941f9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336941f91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336941f9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336941f91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336941f9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336941f91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336941f9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336941f91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336941f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336941f9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336941f9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6f980f91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6f980f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336941f9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336941f9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336941f9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336941f9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336941f91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336941f91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336941f9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336941f9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336941f91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336941f9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336941f9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336941f9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336941f91_0_2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336941f9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336941f9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336941f9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menti.com/gdvwzpd1vq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Análisis exploratorio y visualización de datos 01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20 de Noviembre, 2021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5" y="3174875"/>
            <a:ext cx="1261079" cy="188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1322175" y="4345250"/>
            <a:ext cx="158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Francisco J. Palm R.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Científico de Datos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@mapologo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645900" y="2907675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  <a:highlight>
                  <a:schemeClr val="dk1"/>
                </a:highlight>
              </a:rPr>
              <a:t>Intermedio de 10 mins</a:t>
            </a:r>
            <a:endParaRPr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275" y="145400"/>
            <a:ext cx="47434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Carga de datos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Formatos y Codificación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Tipos de datos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1140350" y="4101675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Estadísticas Descriptivas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25" y="313625"/>
            <a:ext cx="5437650" cy="458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/>
              <a:t>Estadística Descriptiva</a:t>
            </a:r>
            <a:endParaRPr sz="3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900">
                <a:latin typeface="Average"/>
                <a:ea typeface="Average"/>
                <a:cs typeface="Average"/>
                <a:sym typeface="Average"/>
              </a:rPr>
              <a:t>Es una de las dos ramas de la estadística que, como disciplina ayuda a recoger, almacenar, ordenar, visualizar y calcular parámetros básicos sobre un conjunto de datos.</a:t>
            </a:r>
            <a:endParaRPr sz="19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Parámetros de estadística descriptiva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389600"/>
            <a:ext cx="2808000" cy="15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Medidas de tendencia central</a:t>
            </a:r>
            <a:endParaRPr/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Medidas de dispersión</a:t>
            </a:r>
            <a:endParaRPr/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Medidas de posición</a:t>
            </a:r>
            <a:endParaRPr/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Frecuencia absoluta</a:t>
            </a:r>
            <a:endParaRPr/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Frecuencia relativa</a:t>
            </a:r>
            <a:endParaRPr/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Frecuencia acumulada</a:t>
            </a:r>
            <a:endParaRPr/>
          </a:p>
        </p:txBody>
      </p:sp>
      <p:sp>
        <p:nvSpPr>
          <p:cNvPr id="160" name="Google Shape;160;p28"/>
          <p:cNvSpPr txBox="1"/>
          <p:nvPr>
            <p:ph type="title"/>
          </p:nvPr>
        </p:nvSpPr>
        <p:spPr>
          <a:xfrm>
            <a:off x="5772875" y="23431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Tablas y Gráficos en estadística descriptiva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5772875" y="3177150"/>
            <a:ext cx="2808000" cy="15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Histograma.</a:t>
            </a:r>
            <a:endParaRPr/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Gráfico de barras.</a:t>
            </a:r>
            <a:endParaRPr/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Gráfico de sectores.</a:t>
            </a:r>
            <a:endParaRPr/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Tablas de probabilidad.</a:t>
            </a:r>
            <a:endParaRPr/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Tablas bidimensionales.</a:t>
            </a:r>
            <a:endParaRPr/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/>
              <a:t>Gráfico de cajas.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Estadísticas Univariantes</a:t>
            </a:r>
            <a:endParaRPr/>
          </a:p>
        </p:txBody>
      </p:sp>
      <p:sp>
        <p:nvSpPr>
          <p:cNvPr id="167" name="Google Shape;167;p29"/>
          <p:cNvSpPr txBox="1"/>
          <p:nvPr>
            <p:ph idx="2" type="body"/>
          </p:nvPr>
        </p:nvSpPr>
        <p:spPr>
          <a:xfrm>
            <a:off x="4939500" y="434100"/>
            <a:ext cx="3837000" cy="39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Estas estadísticas se enfocan en el a</a:t>
            </a:r>
            <a:r>
              <a:rPr lang="es-419" sz="1600"/>
              <a:t>nálisis de una única característica o cualidad observada.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600"/>
              <a:t>Cada característica (variable) analizada presenta </a:t>
            </a:r>
            <a:r>
              <a:rPr i="1" lang="es-419" sz="1600"/>
              <a:t>k</a:t>
            </a:r>
            <a:r>
              <a:rPr lang="es-419" sz="1600"/>
              <a:t> modalidades, exhaustivas y mutuamente excluyentes.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600"/>
              <a:t>Las variables pueden ser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Cualitativas (ordinales/nominales)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Cuantitativas (pocos/muchos valores)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Estadísticas Multivariantes</a:t>
            </a:r>
            <a:endParaRPr/>
          </a:p>
        </p:txBody>
      </p:sp>
      <p:sp>
        <p:nvSpPr>
          <p:cNvPr id="173" name="Google Shape;173;p30"/>
          <p:cNvSpPr txBox="1"/>
          <p:nvPr>
            <p:ph idx="2" type="body"/>
          </p:nvPr>
        </p:nvSpPr>
        <p:spPr>
          <a:xfrm>
            <a:off x="4939500" y="574125"/>
            <a:ext cx="3837000" cy="38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Como rama de la estadística, busca observar y analizar de forma simultánea más de una variable respuesta.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500"/>
              <a:t>También se le conoce con el nombre de análisis multivariante y comprende varios métodos: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Métodos de dependencia (regresión, correlación, multivarianza, regresión logística ...)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Métodos de interdependencia (cluster, análisis discriminante …)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 sz="1400"/>
              <a:t>Métodos estructurales (ecuaciones estructurales …)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Limpieza de Datos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4"/>
          <p:cNvGrpSpPr/>
          <p:nvPr/>
        </p:nvGrpSpPr>
        <p:grpSpPr>
          <a:xfrm>
            <a:off x="6212550" y="1304877"/>
            <a:ext cx="2632500" cy="2507979"/>
            <a:chOff x="6212550" y="1304875"/>
            <a:chExt cx="2632500" cy="3416400"/>
          </a:xfrm>
        </p:grpSpPr>
        <p:sp>
          <p:nvSpPr>
            <p:cNvPr id="68" name="Google Shape;68;p14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Contenido</a:t>
            </a: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431925" y="1304838"/>
            <a:ext cx="2628925" cy="2507979"/>
            <a:chOff x="431925" y="1304875"/>
            <a:chExt cx="2628925" cy="3416400"/>
          </a:xfrm>
        </p:grpSpPr>
        <p:sp>
          <p:nvSpPr>
            <p:cNvPr id="72" name="Google Shape;72;p1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4"/>
          <p:cNvSpPr txBox="1"/>
          <p:nvPr>
            <p:ph idx="4294967295" type="body"/>
          </p:nvPr>
        </p:nvSpPr>
        <p:spPr>
          <a:xfrm>
            <a:off x="380504" y="12286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Conociendo tus datos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4"/>
          <p:cNvSpPr txBox="1"/>
          <p:nvPr>
            <p:ph idx="4294967295" type="body"/>
          </p:nvPr>
        </p:nvSpPr>
        <p:spPr>
          <a:xfrm>
            <a:off x="508325" y="1850300"/>
            <a:ext cx="2478600" cy="18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269999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-419" sz="1500"/>
              <a:t>Definición del problema</a:t>
            </a:r>
            <a:endParaRPr sz="1500"/>
          </a:p>
          <a:p>
            <a:pPr indent="-190500" lvl="0" marL="269999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-419" sz="1500"/>
              <a:t>Metadatos</a:t>
            </a:r>
            <a:endParaRPr sz="1500"/>
          </a:p>
          <a:p>
            <a:pPr indent="-190500" lvl="0" marL="269999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-419" sz="1500"/>
              <a:t>Carga de Datos</a:t>
            </a:r>
            <a:endParaRPr sz="1500"/>
          </a:p>
          <a:p>
            <a:pPr indent="-190500" lvl="0" marL="269999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-419" sz="1500"/>
              <a:t>Datos ordenados</a:t>
            </a:r>
            <a:endParaRPr sz="1500"/>
          </a:p>
          <a:p>
            <a:pPr indent="-190500" lvl="0" marL="269999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-419" sz="1500"/>
              <a:t>Formatos y codificación</a:t>
            </a:r>
            <a:endParaRPr sz="1500"/>
          </a:p>
          <a:p>
            <a:pPr indent="-190500" lvl="0" marL="269999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-419" sz="1500"/>
              <a:t>Tipos de datos</a:t>
            </a:r>
            <a:endParaRPr sz="1500"/>
          </a:p>
        </p:txBody>
      </p:sp>
      <p:grpSp>
        <p:nvGrpSpPr>
          <p:cNvPr id="76" name="Google Shape;76;p14"/>
          <p:cNvGrpSpPr/>
          <p:nvPr/>
        </p:nvGrpSpPr>
        <p:grpSpPr>
          <a:xfrm>
            <a:off x="3320450" y="1304877"/>
            <a:ext cx="2632500" cy="2507979"/>
            <a:chOff x="3320450" y="1304875"/>
            <a:chExt cx="2632500" cy="3416400"/>
          </a:xfrm>
        </p:grpSpPr>
        <p:sp>
          <p:nvSpPr>
            <p:cNvPr id="77" name="Google Shape;77;p14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4"/>
          <p:cNvSpPr txBox="1"/>
          <p:nvPr>
            <p:ph idx="4294967295" type="body"/>
          </p:nvPr>
        </p:nvSpPr>
        <p:spPr>
          <a:xfrm>
            <a:off x="3277950" y="1228675"/>
            <a:ext cx="26289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Estadísticas Descriptivas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p14"/>
          <p:cNvSpPr txBox="1"/>
          <p:nvPr>
            <p:ph idx="4294967295" type="body"/>
          </p:nvPr>
        </p:nvSpPr>
        <p:spPr>
          <a:xfrm>
            <a:off x="3396775" y="1850300"/>
            <a:ext cx="2478600" cy="18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269999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-419" sz="1500"/>
              <a:t>Estadísticas univariantes</a:t>
            </a:r>
            <a:endParaRPr sz="1500"/>
          </a:p>
          <a:p>
            <a:pPr indent="-190500" lvl="0" marL="269999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-419" sz="1500"/>
              <a:t>Estadísticas multivariantes</a:t>
            </a:r>
            <a:endParaRPr sz="1500"/>
          </a:p>
        </p:txBody>
      </p:sp>
      <p:sp>
        <p:nvSpPr>
          <p:cNvPr id="81" name="Google Shape;81;p14"/>
          <p:cNvSpPr txBox="1"/>
          <p:nvPr>
            <p:ph idx="4294967295" type="body"/>
          </p:nvPr>
        </p:nvSpPr>
        <p:spPr>
          <a:xfrm>
            <a:off x="6184212" y="12286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Limpieza de datos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4"/>
          <p:cNvSpPr txBox="1"/>
          <p:nvPr>
            <p:ph idx="4294967295" type="body"/>
          </p:nvPr>
        </p:nvSpPr>
        <p:spPr>
          <a:xfrm>
            <a:off x="6286400" y="1850300"/>
            <a:ext cx="2478600" cy="17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600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-419" sz="1500"/>
              <a:t>Valor</a:t>
            </a:r>
            <a:r>
              <a:rPr lang="es-419" sz="1500"/>
              <a:t>e</a:t>
            </a:r>
            <a:r>
              <a:rPr lang="es-419" sz="1500"/>
              <a:t>s faltantes</a:t>
            </a:r>
            <a:endParaRPr sz="1500"/>
          </a:p>
          <a:p>
            <a:pPr indent="-190500" lvl="0" marL="3600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-419" sz="1500"/>
              <a:t>Valores atípicos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125" y="152400"/>
            <a:ext cx="622975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Limpieza de datos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4330575" y="1131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 recibir o capturar los datos, pueden no estar dispuestos de forma idónea para su análisis, manipulación o visualización.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Por eso la limpieza de datos es una </a:t>
            </a:r>
            <a:r>
              <a:rPr b="1" lang="es-419"/>
              <a:t>tarea clave</a:t>
            </a:r>
            <a:r>
              <a:rPr lang="es-419"/>
              <a:t> en la solución de cualquier problema.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Los datos limpios son aquellos que han sido depurados y formateados según un conjunto de reglas establecidas por quien los analiza o por las necesidades de análisis del problema planteado</a:t>
            </a:r>
            <a:r>
              <a:rPr lang="es-419"/>
              <a:t>.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4004875"/>
            <a:ext cx="31191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>
                <a:latin typeface="Oswald"/>
                <a:ea typeface="Oswald"/>
                <a:cs typeface="Oswald"/>
                <a:sym typeface="Oswald"/>
              </a:rPr>
              <a:t>¡Los datos son limpiados para mejorar su análisis e interpretación!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Limpieza de datos: tres tareas clave.</a:t>
            </a:r>
            <a:endParaRPr/>
          </a:p>
        </p:txBody>
      </p:sp>
      <p:grpSp>
        <p:nvGrpSpPr>
          <p:cNvPr id="196" name="Google Shape;196;p34"/>
          <p:cNvGrpSpPr/>
          <p:nvPr/>
        </p:nvGrpSpPr>
        <p:grpSpPr>
          <a:xfrm>
            <a:off x="424825" y="1253973"/>
            <a:ext cx="8294372" cy="799416"/>
            <a:chOff x="424813" y="1177875"/>
            <a:chExt cx="8294372" cy="849900"/>
          </a:xfrm>
        </p:grpSpPr>
        <p:sp>
          <p:nvSpPr>
            <p:cNvPr id="197" name="Google Shape;197;p34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4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34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lt1"/>
                </a:solidFill>
              </a:rPr>
              <a:t>1)</a:t>
            </a:r>
            <a:r>
              <a:rPr lang="es-419">
                <a:solidFill>
                  <a:schemeClr val="lt1"/>
                </a:solidFill>
              </a:rPr>
              <a:t> </a:t>
            </a:r>
            <a:r>
              <a:rPr lang="es-419">
                <a:solidFill>
                  <a:schemeClr val="lt1"/>
                </a:solidFill>
              </a:rPr>
              <a:t>Inspección de los datos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34"/>
          <p:cNvSpPr txBox="1"/>
          <p:nvPr>
            <p:ph idx="4294967295" type="body"/>
          </p:nvPr>
        </p:nvSpPr>
        <p:spPr>
          <a:xfrm>
            <a:off x="3480453" y="1254158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Busca detectar datos incompletos, duplicados, incorrectos o inconsistentes.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01" name="Google Shape;201;p34"/>
          <p:cNvGrpSpPr/>
          <p:nvPr/>
        </p:nvGrpSpPr>
        <p:grpSpPr>
          <a:xfrm>
            <a:off x="424825" y="2127339"/>
            <a:ext cx="8294360" cy="799416"/>
            <a:chOff x="424813" y="2075689"/>
            <a:chExt cx="8294360" cy="849900"/>
          </a:xfrm>
        </p:grpSpPr>
        <p:sp>
          <p:nvSpPr>
            <p:cNvPr id="202" name="Google Shape;202;p34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4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4"/>
          <p:cNvSpPr txBox="1"/>
          <p:nvPr>
            <p:ph idx="4294967295" type="body"/>
          </p:nvPr>
        </p:nvSpPr>
        <p:spPr>
          <a:xfrm>
            <a:off x="539675" y="2127450"/>
            <a:ext cx="26250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lt1"/>
                </a:solidFill>
              </a:rPr>
              <a:t>2)</a:t>
            </a:r>
            <a:r>
              <a:rPr lang="es-419">
                <a:solidFill>
                  <a:schemeClr val="lt1"/>
                </a:solidFill>
              </a:rPr>
              <a:t> Depuración de los datos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34"/>
          <p:cNvSpPr txBox="1"/>
          <p:nvPr>
            <p:ph idx="4294967295" type="body"/>
          </p:nvPr>
        </p:nvSpPr>
        <p:spPr>
          <a:xfrm>
            <a:off x="3480453" y="2127465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Es útil para ajustar o remover las anomalías detectadas en la inspección.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06" name="Google Shape;206;p34"/>
          <p:cNvGrpSpPr/>
          <p:nvPr/>
        </p:nvGrpSpPr>
        <p:grpSpPr>
          <a:xfrm>
            <a:off x="424825" y="3000705"/>
            <a:ext cx="8294360" cy="799447"/>
            <a:chOff x="424813" y="2974405"/>
            <a:chExt cx="8294360" cy="849933"/>
          </a:xfrm>
        </p:grpSpPr>
        <p:sp>
          <p:nvSpPr>
            <p:cNvPr id="207" name="Google Shape;207;p34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4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34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lt1"/>
                </a:solidFill>
              </a:rPr>
              <a:t>3)</a:t>
            </a:r>
            <a:r>
              <a:rPr lang="es-419">
                <a:solidFill>
                  <a:schemeClr val="lt1"/>
                </a:solidFill>
              </a:rPr>
              <a:t> Verificación de los datos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0" name="Google Shape;210;p34"/>
          <p:cNvSpPr txBox="1"/>
          <p:nvPr>
            <p:ph idx="4294967295" type="body"/>
          </p:nvPr>
        </p:nvSpPr>
        <p:spPr>
          <a:xfrm>
            <a:off x="3480453" y="3004317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Tarea clave para validar que los datos sean correctos una vez hayan sido depurados.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Valores Faltantes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Valores Atípicos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Ahora, una breve pregunta ...</a:t>
            </a:r>
            <a:endParaRPr/>
          </a:p>
        </p:txBody>
      </p:sp>
      <p:sp>
        <p:nvSpPr>
          <p:cNvPr id="226" name="Google Shape;226;p37"/>
          <p:cNvSpPr txBox="1"/>
          <p:nvPr>
            <p:ph idx="2" type="body"/>
          </p:nvPr>
        </p:nvSpPr>
        <p:spPr>
          <a:xfrm>
            <a:off x="4832400" y="1152475"/>
            <a:ext cx="3999900" cy="39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Opción 1: Utiliza este enlace para responder una pregunta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500" u="sng">
                <a:solidFill>
                  <a:schemeClr val="hlink"/>
                </a:solidFill>
                <a:hlinkClick r:id="rId3"/>
              </a:rPr>
              <a:t>https://www.menti.com/gdvwzpd1vq</a:t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200"/>
              <a:t>Opción 2: entra en menti.com y utiliza el siguiente código: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/>
              <a:t>3214 6021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Opción 3: Escanea este Qr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400" y="3762325"/>
            <a:ext cx="1263775" cy="12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Saludos</a:t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325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 txBox="1"/>
          <p:nvPr/>
        </p:nvSpPr>
        <p:spPr>
          <a:xfrm>
            <a:off x="311700" y="3792000"/>
            <a:ext cx="216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Francisco J. Palm R.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Científico de Datos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francisco.p@reworth.co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@mapologo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Conociendo tus datos</a:t>
            </a:r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Los datos que utilicemos (o que nos sean entregados) en la solución de un problema pueden darnos una visión más clara del problema que vamos a abordar (y pueden mostrar otros problemas).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¡Los datos acompañan la narrativa del problema y también ayudan a construir una narrativa de la solución!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200"/>
              <a:t>Definición del problema:</a:t>
            </a:r>
            <a:r>
              <a:rPr b="1" lang="es-419" sz="4200"/>
              <a:t>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/>
              <a:t>Es, básicamente, una observación sobre los componentes de una situación que depende de quien observa, cómo observa y desde donde lo hace.</a:t>
            </a:r>
            <a:endParaRPr sz="3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00" y="152400"/>
            <a:ext cx="515719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Preguntas clave sobre el problema</a:t>
            </a:r>
            <a:endParaRPr/>
          </a:p>
        </p:txBody>
      </p:sp>
      <p:sp>
        <p:nvSpPr>
          <p:cNvPr id="104" name="Google Shape;104;p18"/>
          <p:cNvSpPr txBox="1"/>
          <p:nvPr>
            <p:ph idx="2" type="body"/>
          </p:nvPr>
        </p:nvSpPr>
        <p:spPr>
          <a:xfrm>
            <a:off x="4988500" y="6480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 buscar la solución a un problema, cambiamos repetidamente de punto de vista y de la forma en que miramos el problema.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Pólya nos dice que hay cuatro fases al abordar un problema: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s-419"/>
              <a:t>Entender</a:t>
            </a:r>
            <a:r>
              <a:rPr lang="es-419"/>
              <a:t> el problema.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419"/>
              <a:t>Planificar</a:t>
            </a:r>
            <a:r>
              <a:rPr lang="es-419"/>
              <a:t> el abordaje.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419"/>
              <a:t>Ejecutar</a:t>
            </a:r>
            <a:r>
              <a:rPr lang="es-419"/>
              <a:t> el plan diseñado.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419"/>
              <a:t>Revisar</a:t>
            </a:r>
            <a:r>
              <a:rPr lang="es-419"/>
              <a:t> la solución obtenida.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6450"/>
            <a:ext cx="8839200" cy="4441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Son datos que </a:t>
            </a:r>
            <a:r>
              <a:rPr i="1" lang="es-419"/>
              <a:t>hablan</a:t>
            </a:r>
            <a:r>
              <a:rPr lang="es-419"/>
              <a:t> de otros datos.</a:t>
            </a:r>
            <a:endParaRPr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Son </a:t>
            </a:r>
            <a:r>
              <a:rPr i="1" lang="es-419" sz="1500"/>
              <a:t>altamente estructurados</a:t>
            </a:r>
            <a:r>
              <a:rPr lang="es-419" sz="1500"/>
              <a:t> y describen características de otros datos: contenido, calidad, información y otros atributos.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419" sz="1500"/>
              <a:t>Tienen </a:t>
            </a:r>
            <a:r>
              <a:rPr i="1" lang="es-419" sz="1500"/>
              <a:t>diferencias entre sí</a:t>
            </a:r>
            <a:r>
              <a:rPr lang="es-419" sz="1500"/>
              <a:t>, según las reglas establecidas para determinar la estructura interna de los esquemas de los datos que describen.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500"/>
              <a:t>Pueden </a:t>
            </a:r>
            <a:r>
              <a:rPr i="1" lang="es-419" sz="1500"/>
              <a:t>clasificarse</a:t>
            </a:r>
            <a:r>
              <a:rPr lang="es-419" sz="1500"/>
              <a:t> según distintos criterios: contenido, variabilidad o función.</a:t>
            </a:r>
            <a:endParaRPr/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Metadatos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Ventajas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4832400" y="2571750"/>
            <a:ext cx="3999900" cy="22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Facilitan búsqueda y análisis.</a:t>
            </a:r>
            <a:endParaRPr/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Permiten estandarizar.</a:t>
            </a:r>
            <a:endParaRPr/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Contribuyen a la integración de estructuras de datos.</a:t>
            </a:r>
            <a:endParaRPr/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Protege los datos críticos.</a:t>
            </a:r>
            <a:endParaRPr/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Soporta el desarrollo ágil de proyectos.</a:t>
            </a:r>
            <a:endParaRPr/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Facilita la gobernanza de datos..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